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77" r:id="rId6"/>
    <p:sldId id="260" r:id="rId7"/>
    <p:sldId id="262" r:id="rId8"/>
    <p:sldId id="263" r:id="rId9"/>
    <p:sldId id="264" r:id="rId10"/>
    <p:sldId id="265" r:id="rId11"/>
    <p:sldId id="278" r:id="rId12"/>
    <p:sldId id="266" r:id="rId13"/>
    <p:sldId id="279" r:id="rId14"/>
    <p:sldId id="280" r:id="rId15"/>
    <p:sldId id="267" r:id="rId16"/>
    <p:sldId id="268" r:id="rId17"/>
    <p:sldId id="270" r:id="rId18"/>
    <p:sldId id="271" r:id="rId19"/>
    <p:sldId id="272" r:id="rId20"/>
    <p:sldId id="274" r:id="rId21"/>
    <p:sldId id="273" r:id="rId22"/>
    <p:sldId id="275" r:id="rId23"/>
    <p:sldId id="276" r:id="rId24"/>
  </p:sldIdLst>
  <p:sldSz cx="9144000" cy="5143500" type="screen16x9"/>
  <p:notesSz cx="6858000" cy="9144000"/>
  <p:embeddedFontLst>
    <p:embeddedFont>
      <p:font typeface="Bad Script" panose="020B0604020202020204" charset="0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Amatic SC" panose="020B0604020202020204" charset="-79"/>
      <p:regular r:id="rId31"/>
      <p:bold r:id="rId32"/>
    </p:embeddedFont>
    <p:embeddedFont>
      <p:font typeface="Coming Soon" panose="020B0604020202020204" charset="0"/>
      <p:regular r:id="rId33"/>
    </p:embeddedFont>
    <p:embeddedFont>
      <p:font typeface="Margarine" panose="020B0604020202020204" charset="0"/>
      <p:regular r:id="rId34"/>
    </p:embeddedFont>
    <p:embeddedFont>
      <p:font typeface="Source Code Pro" panose="020B0604020202020204" charset="0"/>
      <p:regular r:id="rId35"/>
      <p:bold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498806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21400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2613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97397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0486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52133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002344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9750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7093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6698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8579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Kindles are not ideal because it’s hard to access networks, but they may be brought for read to self time and another device can be used for other classroom applications.</a:t>
            </a:r>
          </a:p>
        </p:txBody>
      </p:sp>
    </p:spTree>
    <p:extLst>
      <p:ext uri="{BB962C8B-B14F-4D97-AF65-F5344CB8AC3E}">
        <p14:creationId xmlns:p14="http://schemas.microsoft.com/office/powerpoint/2010/main" val="3182580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Kindles are not ideal because it’s hard to access networks, but they may be brought for read to self time and another device can be used for other classroom applications.</a:t>
            </a:r>
          </a:p>
        </p:txBody>
      </p:sp>
    </p:spTree>
    <p:extLst>
      <p:ext uri="{BB962C8B-B14F-4D97-AF65-F5344CB8AC3E}">
        <p14:creationId xmlns:p14="http://schemas.microsoft.com/office/powerpoint/2010/main" val="3902762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0082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4503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1057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857250" y="457200"/>
            <a:ext cx="7406400" cy="101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  <a:defRPr sz="33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400"/>
            </a:lvl2pPr>
            <a:lvl3pPr lvl="2" indent="0" rtl="0">
              <a:spcBef>
                <a:spcPts val="0"/>
              </a:spcBef>
              <a:buFont typeface="Arial"/>
              <a:buNone/>
              <a:defRPr sz="1400"/>
            </a:lvl3pPr>
            <a:lvl4pPr lvl="3" indent="0" rtl="0">
              <a:spcBef>
                <a:spcPts val="0"/>
              </a:spcBef>
              <a:buFont typeface="Arial"/>
              <a:buNone/>
              <a:defRPr sz="1400"/>
            </a:lvl4pPr>
            <a:lvl5pPr lvl="4" indent="0" rtl="0">
              <a:spcBef>
                <a:spcPts val="0"/>
              </a:spcBef>
              <a:buFont typeface="Arial"/>
              <a:buNone/>
              <a:defRPr sz="1400"/>
            </a:lvl5pPr>
            <a:lvl6pPr lvl="5" indent="0" rtl="0">
              <a:spcBef>
                <a:spcPts val="0"/>
              </a:spcBef>
              <a:buFont typeface="Arial"/>
              <a:buNone/>
              <a:defRPr sz="1400"/>
            </a:lvl6pPr>
            <a:lvl7pPr lvl="6" indent="0" rtl="0">
              <a:spcBef>
                <a:spcPts val="0"/>
              </a:spcBef>
              <a:buFont typeface="Arial"/>
              <a:buNone/>
              <a:defRPr sz="1400"/>
            </a:lvl7pPr>
            <a:lvl8pPr lvl="7" indent="0" rtl="0">
              <a:spcBef>
                <a:spcPts val="0"/>
              </a:spcBef>
              <a:buFont typeface="Arial"/>
              <a:buNone/>
              <a:defRPr sz="1400"/>
            </a:lvl8pPr>
            <a:lvl9pPr lvl="8" indent="0" rtl="0">
              <a:spcBef>
                <a:spcPts val="0"/>
              </a:spcBef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857250" y="1543050"/>
            <a:ext cx="7404600" cy="302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7800" marR="0" lvl="0" indent="127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ct val="76470"/>
              <a:buFont typeface="Calibri"/>
              <a:buChar char="•"/>
              <a:defRPr sz="17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1270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alibri"/>
              <a:buChar char="•"/>
              <a:defRPr sz="15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461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78571"/>
              <a:buFont typeface="Calibri"/>
              <a:buChar char="•"/>
              <a:defRPr sz="1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300" marR="0" lvl="3" indent="-2540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83333"/>
              <a:buFont typeface="Calibri"/>
              <a:buChar char="•"/>
              <a:defRPr sz="1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65200" marR="0" lvl="4" indent="-2540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83333"/>
              <a:buFont typeface="Calibri"/>
              <a:buChar char="•"/>
              <a:defRPr sz="1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93800" marR="0" lvl="5" indent="-5080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83333"/>
              <a:buFont typeface="Calibri"/>
              <a:buChar char="•"/>
              <a:defRPr sz="1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22400" marR="0" lvl="6" indent="-5080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83333"/>
              <a:buFont typeface="Calibri"/>
              <a:buChar char="•"/>
              <a:defRPr sz="1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51000" marR="0" lvl="7" indent="-5080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83333"/>
              <a:buFont typeface="Calibri"/>
              <a:buChar char="•"/>
              <a:defRPr sz="1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79600" marR="0" lvl="8" indent="-6350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83333"/>
              <a:buFont typeface="Calibri"/>
              <a:buChar char="•"/>
              <a:defRPr sz="1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857246" y="4667871"/>
            <a:ext cx="17469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2961861" y="4667871"/>
            <a:ext cx="35385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997146" y="4667871"/>
            <a:ext cx="1279500" cy="2739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fld id="{00000000-1234-1234-1234-123412341234}" type="slidenum">
              <a:rPr lang="en" sz="9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25000"/>
                <a:buFont typeface="Calibri"/>
                <a:buNone/>
              </a:pPr>
              <a:t>‹#›</a:t>
            </a:fld>
            <a:endParaRPr lang="en" sz="9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2845222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GgVTmUbEKi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pe 62" descr="Tablet, Hand, Technology ..."/>
          <p:cNvPicPr preferRelativeResize="0"/>
          <p:nvPr/>
        </p:nvPicPr>
        <p:blipFill>
          <a:blip r:embed="rId3">
            <a:alphaModFix amt="47000"/>
          </a:blip>
          <a:stretch>
            <a:fillRect/>
          </a:stretch>
        </p:blipFill>
        <p:spPr>
          <a:xfrm>
            <a:off x="289437" y="0"/>
            <a:ext cx="83110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723700" cy="2690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>
                <a:latin typeface="Bad Script"/>
                <a:ea typeface="Bad Script"/>
                <a:cs typeface="Bad Script"/>
                <a:sym typeface="Bad Script"/>
              </a:rPr>
              <a:t>BYOD at ARES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subTitle" idx="1"/>
          </p:nvPr>
        </p:nvSpPr>
        <p:spPr>
          <a:xfrm>
            <a:off x="311700" y="2514250"/>
            <a:ext cx="8520600" cy="70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Margarine"/>
                <a:ea typeface="Margarine"/>
                <a:cs typeface="Margarine"/>
                <a:sym typeface="Margarine"/>
              </a:rPr>
              <a:t>Welcome to our parent information session!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400" y="3844935"/>
            <a:ext cx="76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Please register your child’s device at: </a:t>
            </a:r>
            <a:r>
              <a:rPr lang="en-US" sz="2400" dirty="0" smtClean="0"/>
              <a:t>www.arebyod.weebly.com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000" y="3220450"/>
            <a:ext cx="1806381" cy="18237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Who Is Involved In BYOD This Year?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b="1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This year, the fifth grade team will be the grade level that implements BYOD into the classroom.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b="1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Be on the lookout for further information about next year and other grade levels and teachers who are implementing BYOD.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199" y="214010"/>
            <a:ext cx="8855011" cy="3881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262350" y="-61675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r>
              <a:rPr lang="en" sz="3600">
                <a:solidFill>
                  <a:srgbClr val="000000"/>
                </a:solidFill>
              </a:rPr>
              <a:t>How Are Devices Currently Being Used?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0" y="394700"/>
            <a:ext cx="4674900" cy="4748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7777"/>
              <a:buFont typeface="Coming Soon"/>
            </a:pPr>
            <a:r>
              <a:rPr lang="en" b="1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Google Drive: </a:t>
            </a:r>
            <a:r>
              <a:rPr lang="en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stores documents, ability to collaborate on Google Docs, digital portfolio</a:t>
            </a:r>
          </a:p>
          <a:p>
            <a:pPr marL="914400" lvl="1" indent="-228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ming Soon"/>
            </a:pPr>
            <a:r>
              <a:rPr lang="en" b="1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DC Coached Project</a:t>
            </a: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7777"/>
              <a:buFont typeface="Coming Soon"/>
            </a:pPr>
            <a:r>
              <a:rPr lang="en" b="1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Google Classroom</a:t>
            </a:r>
          </a:p>
          <a:p>
            <a:pPr marL="914400" lvl="1" indent="-228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ming Soon"/>
            </a:pPr>
            <a:r>
              <a:rPr lang="en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Access assignments provided by teacher</a:t>
            </a:r>
          </a:p>
          <a:p>
            <a:pPr marL="914400" lvl="1" indent="-228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ming Soon"/>
            </a:pPr>
            <a:r>
              <a:rPr lang="en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Ability to post comments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7777"/>
              <a:buFont typeface="Coming Soon"/>
            </a:pPr>
            <a:r>
              <a:rPr lang="en" b="1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Seesaw: </a:t>
            </a:r>
            <a:r>
              <a:rPr lang="en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digital portfolio</a:t>
            </a: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7777"/>
              <a:buFont typeface="Coming Soon"/>
            </a:pPr>
            <a:r>
              <a:rPr lang="en" b="1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QR Codes: </a:t>
            </a:r>
            <a:r>
              <a:rPr lang="en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allows students to self-check their answers or lead students through an activity</a:t>
            </a: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7777"/>
              <a:buFont typeface="Coming Soon"/>
            </a:pPr>
            <a:r>
              <a:rPr lang="en" b="1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Kahoot or Plickers: </a:t>
            </a:r>
            <a:r>
              <a:rPr lang="en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used to gauge student’s understanding of the topic being taught in real time - immediate feedback to students and teachers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5900" y="0"/>
            <a:ext cx="2018100" cy="1481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69177" y="1417300"/>
            <a:ext cx="1689949" cy="1267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71936" y="489350"/>
            <a:ext cx="1884475" cy="108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34450" y="1761550"/>
            <a:ext cx="801000" cy="80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31132" y="2795774"/>
            <a:ext cx="3912866" cy="2347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6349" y="0"/>
            <a:ext cx="5369668" cy="4971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2221" y="414801"/>
            <a:ext cx="6617239" cy="4059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1568" y="2444762"/>
            <a:ext cx="226695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311700" y="99425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BYOD Guidelines 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11700" y="740100"/>
            <a:ext cx="8294100" cy="4255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6666"/>
              <a:buFont typeface="Coming Soon"/>
              <a:buChar char="●"/>
            </a:pPr>
            <a:r>
              <a:rPr lang="en" sz="2100" b="1" dirty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Students AND guardians are required to sign the BYOD contract.</a:t>
            </a: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6666"/>
              <a:buFont typeface="Coming Soon"/>
              <a:buChar char="●"/>
            </a:pPr>
            <a:r>
              <a:rPr lang="en" sz="2100" b="1" dirty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ONLY the owner of the device can touch the device…not a friend or even a teacher. </a:t>
            </a: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6666"/>
              <a:buFont typeface="Coming Soon"/>
              <a:buChar char="●"/>
            </a:pPr>
            <a:r>
              <a:rPr lang="en" sz="2100" b="1" dirty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Device is for instructional purposes only. </a:t>
            </a: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6666"/>
              <a:buFont typeface="Coming Soon"/>
              <a:buChar char="●"/>
            </a:pPr>
            <a:r>
              <a:rPr lang="en" sz="2100" b="1" dirty="0" smtClean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ARE is </a:t>
            </a:r>
            <a:r>
              <a:rPr lang="en" sz="2100" b="1" dirty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not responsible for providing facilities to charge devices. Devices are expected to be charged at home and put away after the battery loses its charge. </a:t>
            </a: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6666"/>
              <a:buFont typeface="Coming Soon"/>
              <a:buChar char="●"/>
            </a:pPr>
            <a:r>
              <a:rPr lang="en" sz="2100" b="1" dirty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Students will not be allowed to use devices at recess.</a:t>
            </a: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6666"/>
              <a:buFont typeface="Coming Soon"/>
              <a:buChar char="●"/>
            </a:pPr>
            <a:r>
              <a:rPr lang="en" sz="2100" b="1" dirty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School Staff reserves the right to change procedures and storage of devices as needed. </a:t>
            </a:r>
            <a:r>
              <a:rPr lang="en" sz="2100" b="1" i="1" dirty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“The Three Strike System”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When Will Devices Be Used?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311700" y="982825"/>
            <a:ext cx="8520600" cy="352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7777"/>
              <a:buFont typeface="Coming Soon"/>
              <a:buChar char="●"/>
            </a:pPr>
            <a:r>
              <a:rPr lang="en" b="1" dirty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Who Decides When Students Use BYOD?</a:t>
            </a:r>
            <a:r>
              <a:rPr lang="en" dirty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/>
            </a:r>
            <a:br>
              <a:rPr lang="en" dirty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</a:br>
            <a:r>
              <a:rPr lang="en" dirty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BYOD will be used for instructional purposes only. Teachers will communicate to students when BYOD is appropriate.</a:t>
            </a:r>
          </a:p>
          <a:p>
            <a:pPr marL="457200" lvl="0" indent="-31750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77777"/>
              <a:buFont typeface="Coming Soon"/>
              <a:buChar char="●"/>
            </a:pPr>
            <a:r>
              <a:rPr lang="en" b="1" dirty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Can Students Share Devices?</a:t>
            </a:r>
            <a:r>
              <a:rPr lang="en" dirty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 </a:t>
            </a:r>
            <a:br>
              <a:rPr lang="en" dirty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</a:br>
            <a:r>
              <a:rPr lang="en" dirty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Students understand they are prohibited from using any student’s device other than their own.  It is clearly written in the contract that students are responsible for their own device(s).</a:t>
            </a:r>
          </a:p>
          <a:p>
            <a:pPr marL="457200" lvl="0" indent="-31750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77777"/>
              <a:buFont typeface="Coming Soon"/>
              <a:buChar char="●"/>
            </a:pPr>
            <a:r>
              <a:rPr lang="en" b="1" dirty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How Do Students Sign Up for BYOD?</a:t>
            </a:r>
            <a:r>
              <a:rPr lang="en" dirty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/>
            </a:r>
            <a:br>
              <a:rPr lang="en" dirty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</a:br>
            <a:r>
              <a:rPr lang="en" dirty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Students and parents will sign the </a:t>
            </a:r>
            <a:r>
              <a:rPr lang="en" dirty="0" smtClean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BYOD </a:t>
            </a:r>
            <a:r>
              <a:rPr lang="en" dirty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contract and return to their homeroom teacher. </a:t>
            </a:r>
            <a:r>
              <a:rPr lang="en" dirty="0" smtClean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 Once they are signed onto the network and the proper apps are downloaded, they are ready to use their devices.</a:t>
            </a:r>
            <a:endParaRPr lang="en" dirty="0">
              <a:solidFill>
                <a:srgbClr val="000000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Shape 1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150" y="0"/>
            <a:ext cx="68577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Stations: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311700" y="900425"/>
            <a:ext cx="8520600" cy="3668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b="1" dirty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You </a:t>
            </a:r>
            <a:r>
              <a:rPr lang="en" b="1" dirty="0" smtClean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can now visit </a:t>
            </a:r>
            <a:r>
              <a:rPr lang="en" b="1" dirty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the following </a:t>
            </a:r>
            <a:r>
              <a:rPr lang="en" b="1" dirty="0" smtClean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stations: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lang="en" sz="1000" b="1" dirty="0">
              <a:solidFill>
                <a:srgbClr val="000000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dirty="0" smtClean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Wake </a:t>
            </a:r>
            <a:r>
              <a:rPr lang="en" dirty="0" smtClean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County Representative Chris </a:t>
            </a:r>
            <a:r>
              <a:rPr lang="en" dirty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Wasko, Ph.D. - WCPSS ITLMS Personnel, BYOD </a:t>
            </a:r>
            <a:r>
              <a:rPr lang="en" dirty="0" smtClean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Coordinator- Media Center </a:t>
            </a: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77777"/>
              <a:buFont typeface="Coming Soon"/>
            </a:pPr>
            <a:endParaRPr lang="en" sz="1000" dirty="0" smtClean="0">
              <a:solidFill>
                <a:srgbClr val="000000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77777"/>
              <a:buFont typeface="Coming Soon"/>
            </a:pPr>
            <a:r>
              <a:rPr lang="en" dirty="0" smtClean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Access </a:t>
            </a:r>
            <a:r>
              <a:rPr lang="en" dirty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to BYOD </a:t>
            </a:r>
            <a:r>
              <a:rPr lang="en" dirty="0" smtClean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Network, Adding Apps/Signing into Google– </a:t>
            </a:r>
            <a:r>
              <a:rPr lang="en" dirty="0" smtClean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Cafeteria</a:t>
            </a:r>
          </a:p>
          <a:p>
            <a:pPr marL="457200" indent="-317500">
              <a:lnSpc>
                <a:spcPct val="100000"/>
              </a:lnSpc>
              <a:buClr>
                <a:srgbClr val="000000"/>
              </a:buClr>
              <a:buSzPct val="77777"/>
            </a:pPr>
            <a:endParaRPr lang="en" b="1" dirty="0">
              <a:solidFill>
                <a:srgbClr val="000000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marL="457200" indent="-317500" algn="ctr">
              <a:lnSpc>
                <a:spcPct val="100000"/>
              </a:lnSpc>
              <a:buClr>
                <a:srgbClr val="000000"/>
              </a:buClr>
              <a:buSzPct val="77777"/>
            </a:pPr>
            <a:r>
              <a:rPr lang="en" b="1" dirty="0" smtClean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Please Return </a:t>
            </a:r>
            <a:r>
              <a:rPr lang="en" b="1" dirty="0" smtClean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Signed Contracts and Register your </a:t>
            </a:r>
            <a:r>
              <a:rPr lang="en" b="1" dirty="0" smtClean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device before leaving.  Thank you for coming!</a:t>
            </a:r>
            <a:endParaRPr lang="en" b="1" dirty="0" smtClean="0">
              <a:solidFill>
                <a:srgbClr val="000000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lang="en" b="1" dirty="0" smtClean="0">
              <a:solidFill>
                <a:srgbClr val="000000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b="1" dirty="0">
              <a:solidFill>
                <a:srgbClr val="000000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 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191" y="88173"/>
            <a:ext cx="8746991" cy="4911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Vision of byod at </a:t>
            </a:r>
            <a:r>
              <a:rPr lang="en" dirty="0" smtClean="0"/>
              <a:t>ARES:</a:t>
            </a:r>
            <a:endParaRPr lang="en" dirty="0"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311700" y="1685875"/>
            <a:ext cx="8520600" cy="252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333333"/>
                </a:solidFill>
                <a:latin typeface="Coming Soon"/>
                <a:ea typeface="Coming Soon"/>
                <a:cs typeface="Coming Soon"/>
                <a:sym typeface="Coming Soon"/>
              </a:rPr>
              <a:t>The </a:t>
            </a:r>
            <a:r>
              <a:rPr lang="en" sz="2400" b="1" dirty="0" smtClean="0">
                <a:solidFill>
                  <a:srgbClr val="333333"/>
                </a:solidFill>
                <a:latin typeface="Coming Soon"/>
                <a:ea typeface="Coming Soon"/>
                <a:cs typeface="Coming Soon"/>
                <a:sym typeface="Coming Soon"/>
              </a:rPr>
              <a:t>BYOD </a:t>
            </a:r>
            <a:r>
              <a:rPr lang="en" sz="2400" b="1" dirty="0">
                <a:solidFill>
                  <a:srgbClr val="333333"/>
                </a:solidFill>
                <a:latin typeface="Coming Soon"/>
                <a:ea typeface="Coming Soon"/>
                <a:cs typeface="Coming Soon"/>
                <a:sym typeface="Coming Soon"/>
              </a:rPr>
              <a:t>will allow students to be fully engaged in challenging, authentic learning experiences to ensure all learners are collaborative, creative, effective communicators, and critical thinkers in a global community.</a:t>
            </a:r>
            <a:r>
              <a:rPr lang="en" sz="2400" dirty="0">
                <a:solidFill>
                  <a:srgbClr val="333333"/>
                </a:solidFill>
                <a:latin typeface="Coming Soon"/>
                <a:ea typeface="Coming Soon"/>
                <a:cs typeface="Coming Soon"/>
                <a:sym typeface="Coming Soon"/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4757" y="292850"/>
            <a:ext cx="1152525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102" y="172057"/>
            <a:ext cx="8618707" cy="4821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465" y="132288"/>
            <a:ext cx="8667344" cy="4873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191" y="151506"/>
            <a:ext cx="8706256" cy="486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553" y="139835"/>
            <a:ext cx="8696528" cy="483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What Are The Main Reasons For BYOD?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0" y="1228675"/>
            <a:ext cx="9358500" cy="381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42211"/>
              </a:lnSpc>
              <a:spcBef>
                <a:spcPts val="0"/>
              </a:spcBef>
              <a:spcAft>
                <a:spcPts val="1700"/>
              </a:spcAft>
              <a:buClr>
                <a:srgbClr val="000000"/>
              </a:buClr>
              <a:buSzPct val="60869"/>
              <a:buFont typeface="Coming Soon"/>
            </a:pPr>
            <a:r>
              <a:rPr lang="en" sz="2000" b="1" dirty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Student participation increases</a:t>
            </a:r>
          </a:p>
          <a:p>
            <a:pPr marL="457200" lvl="0" indent="-317500">
              <a:lnSpc>
                <a:spcPct val="142211"/>
              </a:lnSpc>
              <a:spcBef>
                <a:spcPts val="0"/>
              </a:spcBef>
              <a:spcAft>
                <a:spcPts val="1700"/>
              </a:spcAft>
              <a:buClr>
                <a:srgbClr val="000000"/>
              </a:buClr>
              <a:buSzPct val="60869"/>
              <a:buFont typeface="Coming Soon"/>
            </a:pPr>
            <a:r>
              <a:rPr lang="en" sz="2000" b="1" dirty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Collaboration and communication increase</a:t>
            </a:r>
          </a:p>
          <a:p>
            <a:pPr marL="457200" lvl="0" indent="-317500">
              <a:lnSpc>
                <a:spcPct val="142211"/>
              </a:lnSpc>
              <a:spcBef>
                <a:spcPts val="0"/>
              </a:spcBef>
              <a:spcAft>
                <a:spcPts val="1700"/>
              </a:spcAft>
              <a:buClr>
                <a:srgbClr val="000000"/>
              </a:buClr>
              <a:buSzPct val="60869"/>
              <a:buFont typeface="Coming Soon"/>
            </a:pPr>
            <a:r>
              <a:rPr lang="en" sz="2000" b="1" dirty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Provides personalized instruction</a:t>
            </a:r>
          </a:p>
          <a:p>
            <a:pPr marL="457200" lvl="0" indent="-317500" rtl="0">
              <a:lnSpc>
                <a:spcPct val="142211"/>
              </a:lnSpc>
              <a:spcBef>
                <a:spcPts val="0"/>
              </a:spcBef>
              <a:spcAft>
                <a:spcPts val="1700"/>
              </a:spcAft>
              <a:buClr>
                <a:srgbClr val="000000"/>
              </a:buClr>
              <a:buSzPct val="60869"/>
              <a:buFont typeface="Coming Soon"/>
            </a:pPr>
            <a:r>
              <a:rPr lang="en" sz="2000" b="1" dirty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Learning becomes student-driven</a:t>
            </a:r>
          </a:p>
          <a:p>
            <a:pPr marL="457200" lvl="0" indent="-317500" rtl="0">
              <a:lnSpc>
                <a:spcPct val="142211"/>
              </a:lnSpc>
              <a:spcBef>
                <a:spcPts val="0"/>
              </a:spcBef>
              <a:spcAft>
                <a:spcPts val="1700"/>
              </a:spcAft>
              <a:buClr>
                <a:srgbClr val="000000"/>
              </a:buClr>
              <a:buSzPct val="60869"/>
              <a:buFont typeface="Coming Soon"/>
            </a:pPr>
            <a:r>
              <a:rPr lang="en" sz="2000" b="1" dirty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Allows more devices per classroom</a:t>
            </a:r>
          </a:p>
          <a:p>
            <a:pPr marL="457200" lvl="0" indent="-317500" rtl="0">
              <a:lnSpc>
                <a:spcPct val="142211"/>
              </a:lnSpc>
              <a:spcBef>
                <a:spcPts val="0"/>
              </a:spcBef>
              <a:spcAft>
                <a:spcPts val="1700"/>
              </a:spcAft>
              <a:buClr>
                <a:srgbClr val="000000"/>
              </a:buClr>
              <a:buSzPct val="60869"/>
              <a:buFont typeface="Coming Soon"/>
            </a:pPr>
            <a:r>
              <a:rPr lang="en" sz="2000" b="1" dirty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Student is familiar with and can customize his/her own device</a:t>
            </a:r>
          </a:p>
          <a:p>
            <a:pPr lvl="0">
              <a:lnSpc>
                <a:spcPct val="142211"/>
              </a:lnSpc>
              <a:spcBef>
                <a:spcPts val="0"/>
              </a:spcBef>
              <a:spcAft>
                <a:spcPts val="1700"/>
              </a:spcAft>
              <a:buNone/>
            </a:pPr>
            <a:endParaRPr sz="2300" b="1" dirty="0">
              <a:solidFill>
                <a:srgbClr val="000000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1DC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Does BYOD Look Like?</a:t>
            </a:r>
          </a:p>
        </p:txBody>
      </p:sp>
      <p:sp>
        <p:nvSpPr>
          <p:cNvPr id="83" name="Shape 83">
            <a:hlinkClick r:id="rId3"/>
          </p:cNvPr>
          <p:cNvSpPr/>
          <p:nvPr/>
        </p:nvSpPr>
        <p:spPr>
          <a:xfrm>
            <a:off x="1872237" y="1093850"/>
            <a:ext cx="5399524" cy="4049649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Traffic Light System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7767" y="1986485"/>
            <a:ext cx="11811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8599" y="2020346"/>
            <a:ext cx="1200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713055" y="2160396"/>
            <a:ext cx="176843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Devices in </a:t>
            </a:r>
            <a:r>
              <a:rPr lang="en-US" dirty="0" err="1" smtClean="0"/>
              <a:t>Bookbag</a:t>
            </a:r>
            <a:endParaRPr lang="en-US" dirty="0" smtClean="0"/>
          </a:p>
          <a:p>
            <a:r>
              <a:rPr lang="en-US" dirty="0" smtClean="0"/>
              <a:t>Turned off</a:t>
            </a:r>
          </a:p>
          <a:p>
            <a:r>
              <a:rPr lang="en-US" dirty="0" smtClean="0"/>
              <a:t>On silent/vibrate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44379" y="2280976"/>
            <a:ext cx="17652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Devices are out, on</a:t>
            </a:r>
          </a:p>
          <a:p>
            <a:r>
              <a:rPr lang="en-US" dirty="0" smtClean="0"/>
              <a:t>desks, and able to </a:t>
            </a:r>
          </a:p>
          <a:p>
            <a:r>
              <a:rPr lang="en-US" dirty="0" smtClean="0"/>
              <a:t>be used for learning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CD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Devices can my child bring?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311700" y="1006650"/>
            <a:ext cx="8520600" cy="4038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Your child may bring internet-enabled devices that can connect to the district’s wireless network.. Devices may include, but are not limited to: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8333"/>
              <a:buFont typeface="Coming Soon"/>
              <a:buChar char="●"/>
            </a:pPr>
            <a:r>
              <a:rPr lang="en" sz="2400" b="1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iPod Touches</a:t>
            </a:r>
          </a:p>
          <a:p>
            <a: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8333"/>
              <a:buFont typeface="Coming Soon"/>
              <a:buChar char="●"/>
            </a:pPr>
            <a:r>
              <a:rPr lang="en" sz="2400" b="1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iPads</a:t>
            </a:r>
          </a:p>
          <a:p>
            <a: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8333"/>
              <a:buFont typeface="Coming Soon"/>
              <a:buChar char="●"/>
            </a:pPr>
            <a:r>
              <a:rPr lang="en" sz="2400" b="1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tablet computing devices</a:t>
            </a:r>
          </a:p>
          <a:p>
            <a: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8333"/>
              <a:buFont typeface="Coming Soon"/>
              <a:buChar char="●"/>
            </a:pPr>
            <a:r>
              <a:rPr lang="en" sz="2400" b="1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smartphones</a:t>
            </a:r>
          </a:p>
          <a:p>
            <a: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8333"/>
              <a:buFont typeface="Coming Soon"/>
              <a:buChar char="●"/>
            </a:pPr>
            <a:r>
              <a:rPr lang="en" sz="2400" b="1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laptops</a:t>
            </a: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8333"/>
              <a:buFont typeface="Coming Soon"/>
              <a:buChar char="●"/>
            </a:pPr>
            <a:r>
              <a:rPr lang="en" sz="2400" b="1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netbooks</a:t>
            </a:r>
          </a:p>
          <a:p>
            <a:pPr lvl="0" rtl="0">
              <a:spcBef>
                <a:spcPts val="0"/>
              </a:spcBef>
              <a:buNone/>
            </a:pPr>
            <a:endParaRPr>
              <a:highlight>
                <a:srgbClr val="FF9900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11700" y="144825"/>
            <a:ext cx="8520600" cy="1310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About Controlling Where My Child Goes? What Kind Of Sites Will They Be Using?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100650" y="1506425"/>
            <a:ext cx="8942700" cy="358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70000"/>
              <a:buFont typeface="Coming Soon"/>
            </a:pPr>
            <a:r>
              <a:rPr lang="en" sz="2000" b="1" dirty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There is a network dedicated just for the BYOD program.</a:t>
            </a:r>
          </a:p>
          <a:p>
            <a:pPr marL="457200" lvl="0" indent="-3175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70000"/>
              <a:buFont typeface="Coming Soon"/>
            </a:pPr>
            <a:r>
              <a:rPr lang="en" sz="2000" b="1" dirty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To add it to your child’s device: WAKE-BYOD</a:t>
            </a:r>
          </a:p>
          <a:p>
            <a:pPr marL="457200" lvl="0" indent="-3175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70000"/>
              <a:buFont typeface="Coming Soon"/>
            </a:pPr>
            <a:r>
              <a:rPr lang="en" sz="2000" b="1" dirty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We have the same filters on our BYOD network as on our regular network.</a:t>
            </a:r>
          </a:p>
          <a:p>
            <a:pPr marL="457200" lvl="0" indent="-3175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70000"/>
              <a:buFont typeface="Coming Soon"/>
            </a:pPr>
            <a:r>
              <a:rPr lang="en" sz="2000" b="1" dirty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Parents should set restrictions on the device. </a:t>
            </a:r>
            <a:r>
              <a:rPr lang="en" sz="2000" b="1" i="1" dirty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If you do not know how to do that, please ask for help!</a:t>
            </a: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70000"/>
              <a:buFont typeface="Coming Soon"/>
            </a:pPr>
            <a:r>
              <a:rPr lang="en" sz="2000" b="1" dirty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Students will be expected to follow the </a:t>
            </a:r>
            <a:r>
              <a:rPr lang="en" sz="2000" b="1" dirty="0" smtClean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school’s BYOD </a:t>
            </a:r>
            <a:r>
              <a:rPr lang="en" sz="2000" b="1" dirty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contract.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250025" y="9550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Security- Damage/Theft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250025" y="838750"/>
            <a:ext cx="8520600" cy="368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115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oming Soon"/>
            </a:pPr>
            <a:r>
              <a:rPr lang="en" sz="1050" b="1" dirty="0" smtClean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Alston Ridge Elementary is </a:t>
            </a:r>
            <a:r>
              <a:rPr lang="en" sz="1050" b="1" dirty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NOT responsible for your child’s device.</a:t>
            </a:r>
          </a:p>
          <a:p>
            <a:pPr marL="457200" lvl="0" indent="-31115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oming Soon"/>
            </a:pPr>
            <a:r>
              <a:rPr lang="en" sz="1050" b="1" dirty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Teachers will make every effort to encourage responsible handling of personal devices.</a:t>
            </a:r>
          </a:p>
          <a:p>
            <a:pPr marL="457200" lvl="0" indent="-31115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oming Soon"/>
            </a:pPr>
            <a:r>
              <a:rPr lang="en" sz="1050" b="1" dirty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Devices should be in some kind of protective case - especially when transported to and from school.</a:t>
            </a:r>
          </a:p>
          <a:p>
            <a:pPr marL="457200" lvl="0" indent="-31115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oming Soon"/>
            </a:pPr>
            <a:r>
              <a:rPr lang="en" sz="1050" b="1" dirty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Devices will not be handled by ANYONE other than your child. Staff and other students are to follow the “Hands Off” policy at all times.</a:t>
            </a:r>
          </a:p>
          <a:p>
            <a:pPr marL="457200" lvl="0" indent="-31115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oming Soon"/>
            </a:pPr>
            <a:r>
              <a:rPr lang="en" sz="1050" b="1" dirty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Devices are to remain in the student’s backpack or carrying bag when not in the classroom and taken home every day.</a:t>
            </a:r>
          </a:p>
          <a:p>
            <a:pPr marL="457200" lvl="0" indent="-31115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oming Soon"/>
            </a:pPr>
            <a:r>
              <a:rPr lang="en" sz="1050" b="1" dirty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Once in the classroom, devices will be kept in a designated area in the classroom or backpack depending on the class activities that day.</a:t>
            </a:r>
          </a:p>
          <a:p>
            <a:pPr marL="457200" lvl="0" indent="-31115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oming Soon"/>
            </a:pPr>
            <a:r>
              <a:rPr lang="en" sz="1050" b="1" dirty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Classrooms will be locked when the class leaves for </a:t>
            </a:r>
            <a:r>
              <a:rPr lang="en" sz="1050" b="1" dirty="0" smtClean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specials</a:t>
            </a:r>
            <a:r>
              <a:rPr lang="en" sz="1050" b="1" dirty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, lunch, recess or any other full class activity.</a:t>
            </a:r>
          </a:p>
          <a:p>
            <a:pPr marL="457200" lvl="0" indent="-31115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oming Soon"/>
            </a:pPr>
            <a:r>
              <a:rPr lang="en" sz="1050" b="1" dirty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Parents should discuss the importance of personal responsibility with their child.</a:t>
            </a:r>
          </a:p>
          <a:p>
            <a:pPr marL="457200" lvl="0" indent="-31115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oming Soon"/>
            </a:pPr>
            <a:r>
              <a:rPr lang="en" sz="1050" b="1" dirty="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Find my iPad should be turned on. (Apple devices only).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If My Child Can’t Bring In A Device?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Students who cannot bring outside technology will be able to access and utilize the school’s equipment.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NO student will be left out of classroom instruction.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812</Words>
  <Application>Microsoft Office PowerPoint</Application>
  <PresentationFormat>On-screen Show (16:9)</PresentationFormat>
  <Paragraphs>83</Paragraphs>
  <Slides>23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Bad Script</vt:lpstr>
      <vt:lpstr>Calibri</vt:lpstr>
      <vt:lpstr>Amatic SC</vt:lpstr>
      <vt:lpstr>Arial</vt:lpstr>
      <vt:lpstr>Coming Soon</vt:lpstr>
      <vt:lpstr>Margarine</vt:lpstr>
      <vt:lpstr>Source Code Pro</vt:lpstr>
      <vt:lpstr>beach-day</vt:lpstr>
      <vt:lpstr>BYOD at ARES</vt:lpstr>
      <vt:lpstr>Vision of byod at ARES:</vt:lpstr>
      <vt:lpstr>What Are The Main Reasons For BYOD?</vt:lpstr>
      <vt:lpstr>What Does BYOD Look Like?</vt:lpstr>
      <vt:lpstr>Traffic Light System</vt:lpstr>
      <vt:lpstr>What Devices can my child bring?</vt:lpstr>
      <vt:lpstr>What About Controlling Where My Child Goes? What Kind Of Sites Will They Be Using?</vt:lpstr>
      <vt:lpstr>Security- Damage/Theft</vt:lpstr>
      <vt:lpstr>What If My Child Can’t Bring In A Device?</vt:lpstr>
      <vt:lpstr>Who Is Involved In BYOD This Year?</vt:lpstr>
      <vt:lpstr>PowerPoint Presentation</vt:lpstr>
      <vt:lpstr>How Are Devices Currently Being Used? </vt:lpstr>
      <vt:lpstr>PowerPoint Presentation</vt:lpstr>
      <vt:lpstr>PowerPoint Presentation</vt:lpstr>
      <vt:lpstr>BYOD Guidelines </vt:lpstr>
      <vt:lpstr>When Will Devices Be Used?</vt:lpstr>
      <vt:lpstr>PowerPoint Presentation</vt:lpstr>
      <vt:lpstr>Stations: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BYOD at ARES</dc:title>
  <dc:creator>Ashley Craver</dc:creator>
  <cp:lastModifiedBy>Ashley Craver</cp:lastModifiedBy>
  <cp:revision>13</cp:revision>
  <dcterms:modified xsi:type="dcterms:W3CDTF">2017-05-17T13:59:15Z</dcterms:modified>
</cp:coreProperties>
</file>